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39"/>
  </p:notesMasterIdLst>
  <p:sldIdLst>
    <p:sldId id="256" r:id="rId5"/>
    <p:sldId id="257" r:id="rId6"/>
    <p:sldId id="258" r:id="rId7"/>
    <p:sldId id="296" r:id="rId8"/>
    <p:sldId id="259" r:id="rId9"/>
    <p:sldId id="260" r:id="rId10"/>
    <p:sldId id="301" r:id="rId11"/>
    <p:sldId id="261" r:id="rId12"/>
    <p:sldId id="298" r:id="rId13"/>
    <p:sldId id="262" r:id="rId14"/>
    <p:sldId id="263" r:id="rId15"/>
    <p:sldId id="302" r:id="rId16"/>
    <p:sldId id="313" r:id="rId17"/>
    <p:sldId id="299" r:id="rId18"/>
    <p:sldId id="305" r:id="rId19"/>
    <p:sldId id="265" r:id="rId20"/>
    <p:sldId id="312" r:id="rId21"/>
    <p:sldId id="306" r:id="rId22"/>
    <p:sldId id="316" r:id="rId23"/>
    <p:sldId id="307" r:id="rId24"/>
    <p:sldId id="317" r:id="rId25"/>
    <p:sldId id="318" r:id="rId26"/>
    <p:sldId id="308" r:id="rId27"/>
    <p:sldId id="319" r:id="rId28"/>
    <p:sldId id="320" r:id="rId29"/>
    <p:sldId id="322" r:id="rId30"/>
    <p:sldId id="323" r:id="rId31"/>
    <p:sldId id="309" r:id="rId32"/>
    <p:sldId id="321" r:id="rId33"/>
    <p:sldId id="310" r:id="rId34"/>
    <p:sldId id="311" r:id="rId35"/>
    <p:sldId id="314" r:id="rId36"/>
    <p:sldId id="315" r:id="rId37"/>
    <p:sldId id="291" r:id="rId38"/>
  </p:sldIdLst>
  <p:sldSz cx="9144000" cy="5143500" type="screen16x9"/>
  <p:notesSz cx="6858000" cy="9144000"/>
  <p:embeddedFontLst>
    <p:embeddedFont>
      <p:font typeface="#9Slide01 Tieu de ngan" panose="020B0604020202020204" charset="0"/>
      <p:bold r:id="rId40"/>
    </p:embeddedFont>
    <p:embeddedFont>
      <p:font typeface="#9Slide02 Noi dung dai" panose="020B0604020202020204" charset="0"/>
      <p:regular r:id="rId41"/>
    </p:embeddedFont>
    <p:embeddedFont>
      <p:font typeface="Abel" panose="02000506030000020004" pitchFamily="2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egrim" panose="020B0604020202020204" charset="0"/>
      <p:regular r:id="rId47"/>
    </p:embeddedFont>
    <p:embeddedFont>
      <p:font typeface="Montserrat" panose="00000500000000000000" pitchFamily="50" charset="0"/>
      <p:regular r:id="rId48"/>
      <p:bold r:id="rId49"/>
      <p:italic r:id="rId50"/>
      <p:boldItalic r:id="rId51"/>
    </p:embeddedFont>
    <p:embeddedFont>
      <p:font typeface="Montserrat Black" panose="00000A00000000000000" pitchFamily="50" charset="0"/>
      <p:bold r:id="rId52"/>
      <p:boldItalic r:id="rId53"/>
    </p:embeddedFont>
    <p:embeddedFont>
      <p:font typeface="Montserrat Medium" panose="00000600000000000000" pitchFamily="50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327A"/>
    <a:srgbClr val="724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FD88D-4270-AE5A-7003-4E9A4F016919}" v="2" dt="2023-02-03T03:40:13.757"/>
    <p1510:client id="{9DA9FCD1-03D9-4D69-9B63-1EC267ACF845}" v="90" dt="2022-11-24T15:14:54.303"/>
  </p1510:revLst>
</p1510:revInfo>
</file>

<file path=ppt/tableStyles.xml><?xml version="1.0" encoding="utf-8"?>
<a:tblStyleLst xmlns:a="http://schemas.openxmlformats.org/drawingml/2006/main" def="{EE5879B8-69FA-45E9-8B50-13E111EEC92F}">
  <a:tblStyle styleId="{EE5879B8-69FA-45E9-8B50-13E111EEC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DCF972-F3DB-49DA-96C2-27350D1A7E4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u Minh Nghia 20200437" userId="S::nghia.vm200437@sis.hust.edu.vn::ad65f945-f68d-49ea-b6fb-71bc7871142f" providerId="AD" clId="Web-{223FD88D-4270-AE5A-7003-4E9A4F016919}"/>
    <pc:docChg chg="modSld">
      <pc:chgData name="Vu Minh Nghia 20200437" userId="S::nghia.vm200437@sis.hust.edu.vn::ad65f945-f68d-49ea-b6fb-71bc7871142f" providerId="AD" clId="Web-{223FD88D-4270-AE5A-7003-4E9A4F016919}" dt="2023-02-03T03:40:13.757" v="1" actId="1076"/>
      <pc:docMkLst>
        <pc:docMk/>
      </pc:docMkLst>
      <pc:sldChg chg="modSp">
        <pc:chgData name="Vu Minh Nghia 20200437" userId="S::nghia.vm200437@sis.hust.edu.vn::ad65f945-f68d-49ea-b6fb-71bc7871142f" providerId="AD" clId="Web-{223FD88D-4270-AE5A-7003-4E9A4F016919}" dt="2023-02-03T03:40:13.757" v="1" actId="1076"/>
        <pc:sldMkLst>
          <pc:docMk/>
          <pc:sldMk cId="0" sldId="261"/>
        </pc:sldMkLst>
        <pc:spChg chg="mod">
          <ac:chgData name="Vu Minh Nghia 20200437" userId="S::nghia.vm200437@sis.hust.edu.vn::ad65f945-f68d-49ea-b6fb-71bc7871142f" providerId="AD" clId="Web-{223FD88D-4270-AE5A-7003-4E9A4F016919}" dt="2023-02-03T03:40:13.757" v="1" actId="1076"/>
          <ac:spMkLst>
            <pc:docMk/>
            <pc:sldMk cId="0" sldId="261"/>
            <ac:spMk id="78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932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22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859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064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235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106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09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564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149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277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91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746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5a9d1b0a2e_2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5a9d1b0a2e_2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947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25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790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>
            <a:spLocks noGrp="1"/>
          </p:cNvSpPr>
          <p:nvPr>
            <p:ph type="body" idx="1"/>
          </p:nvPr>
        </p:nvSpPr>
        <p:spPr>
          <a:xfrm>
            <a:off x="2095100" y="1628400"/>
            <a:ext cx="49539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⋆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9pPr>
          </a:lstStyle>
          <a:p>
            <a:endParaRPr/>
          </a:p>
        </p:txBody>
      </p:sp>
      <p:sp>
        <p:nvSpPr>
          <p:cNvPr id="437" name="Google Shape;437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20124D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“</a:t>
            </a:r>
            <a:endParaRPr sz="9600" b="1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9" name="Google Shape;439;p4"/>
          <p:cNvGrpSpPr/>
          <p:nvPr/>
        </p:nvGrpSpPr>
        <p:grpSpPr>
          <a:xfrm>
            <a:off x="7362914" y="2717685"/>
            <a:ext cx="1307013" cy="1307013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646288" y="347874"/>
            <a:ext cx="621469" cy="622427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352468" y="841866"/>
            <a:ext cx="1444582" cy="841626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rot="1081124" flipH="1">
            <a:off x="245074" y="2998655"/>
            <a:ext cx="1423886" cy="2428297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endParaRPr/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5" name="Google Shape;505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315487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4667184" y="1577775"/>
            <a:ext cx="3161400" cy="29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>
            <a:endParaRPr/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p6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34983" y="23463"/>
            <a:ext cx="8836892" cy="5105957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9144266" cy="5143442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"/>
          <p:cNvSpPr txBox="1">
            <a:spLocks noGrp="1"/>
          </p:cNvSpPr>
          <p:nvPr>
            <p:ph type="ctrTitle"/>
          </p:nvPr>
        </p:nvSpPr>
        <p:spPr>
          <a:xfrm>
            <a:off x="1786500" y="1816565"/>
            <a:ext cx="5571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KY THUAT LAP TRINH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8"/>
          <p:cNvSpPr txBox="1">
            <a:spLocks noGrp="1"/>
          </p:cNvSpPr>
          <p:nvPr>
            <p:ph type="ctrTitle" idx="4294967295"/>
          </p:nvPr>
        </p:nvSpPr>
        <p:spPr>
          <a:xfrm>
            <a:off x="487149" y="2188266"/>
            <a:ext cx="8229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#9Slide01 Tieu de ngan" panose="00000800000000000000" pitchFamily="2" charset="0"/>
              </a:rPr>
              <a:t>Người sử dụng hệ thống</a:t>
            </a:r>
            <a:endParaRPr sz="4000" dirty="0">
              <a:latin typeface="#9Slide01 Tieu de ngan" panose="00000800000000000000" pitchFamily="2" charset="0"/>
            </a:endParaRPr>
          </a:p>
        </p:txBody>
      </p:sp>
      <p:sp>
        <p:nvSpPr>
          <p:cNvPr id="795" name="Google Shape;795;p18"/>
          <p:cNvSpPr txBox="1">
            <a:spLocks noGrp="1"/>
          </p:cNvSpPr>
          <p:nvPr>
            <p:ph type="subTitle" idx="4294967295"/>
          </p:nvPr>
        </p:nvSpPr>
        <p:spPr>
          <a:xfrm>
            <a:off x="1464649" y="3408716"/>
            <a:ext cx="6214702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Các nhân viên quản lý tiếp nhận các yêu cầu từ khách và xử lý tác vụ</a:t>
            </a:r>
            <a:endParaRPr sz="2000" dirty="0">
              <a:latin typeface="#9Slide02 Noi dung dai" panose="02000000000000000000" pitchFamily="2" charset="0"/>
              <a:ea typeface="#9Slide02 Noi dung dai" panose="02000000000000000000" pitchFamily="2" charset="0"/>
            </a:endParaRPr>
          </a:p>
        </p:txBody>
      </p:sp>
      <p:sp>
        <p:nvSpPr>
          <p:cNvPr id="796" name="Google Shape;796;p18"/>
          <p:cNvSpPr/>
          <p:nvPr/>
        </p:nvSpPr>
        <p:spPr>
          <a:xfrm>
            <a:off x="4826426" y="2260175"/>
            <a:ext cx="282701" cy="269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18"/>
          <p:cNvGrpSpPr/>
          <p:nvPr/>
        </p:nvGrpSpPr>
        <p:grpSpPr>
          <a:xfrm>
            <a:off x="4475766" y="744273"/>
            <a:ext cx="1211100" cy="1211378"/>
            <a:chOff x="6654650" y="3665275"/>
            <a:chExt cx="409100" cy="409125"/>
          </a:xfrm>
        </p:grpSpPr>
        <p:sp>
          <p:nvSpPr>
            <p:cNvPr id="798" name="Google Shape;79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 rot="1056887">
            <a:off x="3308317" y="1696535"/>
            <a:ext cx="800125" cy="800199"/>
            <a:chOff x="570875" y="4322250"/>
            <a:chExt cx="443300" cy="443325"/>
          </a:xfrm>
        </p:grpSpPr>
        <p:sp>
          <p:nvSpPr>
            <p:cNvPr id="801" name="Google Shape;80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8"/>
          <p:cNvSpPr/>
          <p:nvPr/>
        </p:nvSpPr>
        <p:spPr>
          <a:xfrm rot="2466666">
            <a:off x="3398186" y="979197"/>
            <a:ext cx="392752" cy="3750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8"/>
          <p:cNvSpPr/>
          <p:nvPr/>
        </p:nvSpPr>
        <p:spPr>
          <a:xfrm rot="-1609554">
            <a:off x="3972581" y="1215154"/>
            <a:ext cx="282641" cy="2698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8"/>
          <p:cNvSpPr/>
          <p:nvPr/>
        </p:nvSpPr>
        <p:spPr>
          <a:xfrm rot="2926242">
            <a:off x="5686362" y="1428967"/>
            <a:ext cx="211682" cy="202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8"/>
          <p:cNvSpPr/>
          <p:nvPr/>
        </p:nvSpPr>
        <p:spPr>
          <a:xfrm rot="-1609469">
            <a:off x="4506598" y="604169"/>
            <a:ext cx="190702" cy="1820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Google Shape;787;p17">
            <a:extLst>
              <a:ext uri="{FF2B5EF4-FFF2-40B4-BE49-F238E27FC236}">
                <a16:creationId xmlns:a16="http://schemas.microsoft.com/office/drawing/2014/main" id="{8EFE6500-B006-2C92-1210-5D27B2C3C73D}"/>
              </a:ext>
            </a:extLst>
          </p:cNvPr>
          <p:cNvSpPr txBox="1">
            <a:spLocks/>
          </p:cNvSpPr>
          <p:nvPr/>
        </p:nvSpPr>
        <p:spPr>
          <a:xfrm>
            <a:off x="1315500" y="429176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r>
              <a:rPr lang="en-US" dirty="0" err="1">
                <a:latin typeface="#9Slide01 Tieu de ngan" panose="00000800000000000000" pitchFamily="2" charset="0"/>
              </a:rPr>
              <a:t>Các</a:t>
            </a:r>
            <a:r>
              <a:rPr lang="en-US" dirty="0">
                <a:latin typeface="#9Slide01 Tieu de ngan" panose="00000800000000000000" pitchFamily="2" charset="0"/>
              </a:rPr>
              <a:t> </a:t>
            </a:r>
            <a:r>
              <a:rPr lang="en-US" dirty="0" err="1">
                <a:latin typeface="#9Slide01 Tieu de ngan" panose="00000800000000000000" pitchFamily="2" charset="0"/>
              </a:rPr>
              <a:t>yêu</a:t>
            </a:r>
            <a:r>
              <a:rPr lang="en-US" dirty="0">
                <a:latin typeface="#9Slide01 Tieu de ngan" panose="00000800000000000000" pitchFamily="2" charset="0"/>
              </a:rPr>
              <a:t> </a:t>
            </a:r>
            <a:r>
              <a:rPr lang="en-US" dirty="0" err="1">
                <a:latin typeface="#9Slide01 Tieu de ngan" panose="00000800000000000000" pitchFamily="2" charset="0"/>
              </a:rPr>
              <a:t>cầu</a:t>
            </a:r>
            <a:r>
              <a:rPr lang="en-US" dirty="0">
                <a:latin typeface="#9Slide01 Tieu de ngan" panose="00000800000000000000" pitchFamily="2" charset="0"/>
              </a:rPr>
              <a:t> phi </a:t>
            </a:r>
            <a:r>
              <a:rPr lang="en-US" dirty="0" err="1">
                <a:latin typeface="#9Slide01 Tieu de ngan" panose="00000800000000000000" pitchFamily="2" charset="0"/>
              </a:rPr>
              <a:t>chức</a:t>
            </a:r>
            <a:r>
              <a:rPr lang="en-US" dirty="0">
                <a:latin typeface="#9Slide01 Tieu de ngan" panose="00000800000000000000" pitchFamily="2" charset="0"/>
              </a:rPr>
              <a:t> </a:t>
            </a:r>
            <a:r>
              <a:rPr lang="en-US" dirty="0" err="1">
                <a:latin typeface="#9Slide01 Tieu de ngan" panose="00000800000000000000" pitchFamily="2" charset="0"/>
              </a:rPr>
              <a:t>năng</a:t>
            </a:r>
            <a:endParaRPr lang="en-US" dirty="0">
              <a:latin typeface="#9Slide01 Tieu de ngan" panose="00000800000000000000" pitchFamily="2" charset="0"/>
            </a:endParaRPr>
          </a:p>
        </p:txBody>
      </p:sp>
      <p:sp>
        <p:nvSpPr>
          <p:cNvPr id="9" name="Google Shape;788;p17">
            <a:extLst>
              <a:ext uri="{FF2B5EF4-FFF2-40B4-BE49-F238E27FC236}">
                <a16:creationId xmlns:a16="http://schemas.microsoft.com/office/drawing/2014/main" id="{FE2DC9EE-D82C-C66B-D223-ED9116768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79677" y="1177700"/>
            <a:ext cx="7384647" cy="34781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Giao diện hệ thống phải dễ sử dụng, trực quan</a:t>
            </a:r>
            <a:r>
              <a:rPr lang="en-US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.</a:t>
            </a:r>
          </a:p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Cho phép truy cập dữ liệu đa người dùng.</a:t>
            </a:r>
            <a:endParaRPr lang="en-US" b="0" i="0" dirty="0">
              <a:solidFill>
                <a:schemeClr val="bg1"/>
              </a:solidFill>
              <a:effectLst/>
              <a:latin typeface="#9Slide02 Noi dung dai" panose="02000000000000000000" pitchFamily="2" charset="0"/>
              <a:ea typeface="#9Slide02 Noi dung dai" panose="02000000000000000000" pitchFamily="2" charset="0"/>
            </a:endParaRPr>
          </a:p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Tính bảo mật và độ an toàn cao.</a:t>
            </a:r>
            <a:endParaRPr lang="en-US" b="0" i="0" dirty="0">
              <a:solidFill>
                <a:schemeClr val="bg1"/>
              </a:solidFill>
              <a:effectLst/>
              <a:latin typeface="#9Slide02 Noi dung dai" panose="02000000000000000000" pitchFamily="2" charset="0"/>
              <a:ea typeface="#9Slide02 Noi dung dai" panose="02000000000000000000" pitchFamily="2" charset="0"/>
            </a:endParaRPr>
          </a:p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Tốc độ xử lý của hệ thống nhanh chóng và chính xác.</a:t>
            </a:r>
            <a:endParaRPr lang="en-US" b="0" i="0" dirty="0">
              <a:solidFill>
                <a:schemeClr val="bg1"/>
              </a:solidFill>
              <a:effectLst/>
              <a:latin typeface="#9Slide02 Noi dung dai" panose="02000000000000000000" pitchFamily="2" charset="0"/>
              <a:ea typeface="#9Slide02 Noi dung dai" panose="02000000000000000000" pitchFamily="2" charset="0"/>
            </a:endParaRPr>
          </a:p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Người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sử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dụng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phần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mềm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có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thể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sẽ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không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biết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nhiều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về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tin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học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nhưng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vẫn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sử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dụng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một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cách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dễ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dàng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nhờ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vào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sự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trợ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giúp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của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hệ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thống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.</a:t>
            </a:r>
            <a:endParaRPr lang="en-US" b="0" i="0" dirty="0">
              <a:solidFill>
                <a:schemeClr val="bg1"/>
              </a:solidFill>
              <a:effectLst/>
              <a:latin typeface="#9Slide02 Noi dung dai" panose="02000000000000000000" pitchFamily="2" charset="0"/>
              <a:ea typeface="#9Slide02 Noi dung dai" panose="02000000000000000000" pitchFamily="2" charset="0"/>
            </a:endParaRPr>
          </a:p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Cấp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quyền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chi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tiết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cho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người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sử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dụng</a:t>
            </a:r>
            <a:r>
              <a:rPr lang="vi-VN" b="0" i="0" dirty="0">
                <a:solidFill>
                  <a:schemeClr val="bg1"/>
                </a:solidFill>
                <a:effectLst/>
                <a:latin typeface="#9Slide02 Noi dung dai" panose="02000000000000000000" pitchFamily="2" charset="0"/>
                <a:ea typeface="#9Slide02 Noi dung dai" panose="02000000000000000000" pitchFamily="2" charset="0"/>
              </a:rPr>
              <a:t>.</a:t>
            </a:r>
            <a:endParaRPr dirty="0">
              <a:solidFill>
                <a:schemeClr val="bg1"/>
              </a:solidFill>
              <a:latin typeface="#9Slide02 Noi dung dai" panose="02000000000000000000" pitchFamily="2" charset="0"/>
              <a:ea typeface="#9Slide02 Noi dung dai" panose="020000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8"/>
          <p:cNvSpPr txBox="1">
            <a:spLocks noGrp="1"/>
          </p:cNvSpPr>
          <p:nvPr>
            <p:ph type="ctrTitle" idx="4294967295"/>
          </p:nvPr>
        </p:nvSpPr>
        <p:spPr>
          <a:xfrm>
            <a:off x="487149" y="2499146"/>
            <a:ext cx="8229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#9Slide01 Tieu de ngan" panose="00000800000000000000" pitchFamily="2" charset="0"/>
              </a:rPr>
              <a:t>Triển khai chương trình</a:t>
            </a:r>
            <a:endParaRPr dirty="0">
              <a:latin typeface="#9Slide01 Tieu de ngan" panose="00000800000000000000" pitchFamily="2" charset="0"/>
            </a:endParaRPr>
          </a:p>
        </p:txBody>
      </p:sp>
      <p:sp>
        <p:nvSpPr>
          <p:cNvPr id="796" name="Google Shape;796;p18"/>
          <p:cNvSpPr/>
          <p:nvPr/>
        </p:nvSpPr>
        <p:spPr>
          <a:xfrm>
            <a:off x="4826426" y="2260175"/>
            <a:ext cx="282701" cy="269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18"/>
          <p:cNvGrpSpPr/>
          <p:nvPr/>
        </p:nvGrpSpPr>
        <p:grpSpPr>
          <a:xfrm>
            <a:off x="4475766" y="744273"/>
            <a:ext cx="1211100" cy="1211378"/>
            <a:chOff x="6654650" y="3665275"/>
            <a:chExt cx="409100" cy="409125"/>
          </a:xfrm>
        </p:grpSpPr>
        <p:sp>
          <p:nvSpPr>
            <p:cNvPr id="798" name="Google Shape;79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 rot="1056887">
            <a:off x="3308317" y="1696535"/>
            <a:ext cx="800125" cy="800199"/>
            <a:chOff x="570875" y="4322250"/>
            <a:chExt cx="443300" cy="443325"/>
          </a:xfrm>
        </p:grpSpPr>
        <p:sp>
          <p:nvSpPr>
            <p:cNvPr id="801" name="Google Shape;80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8"/>
          <p:cNvSpPr/>
          <p:nvPr/>
        </p:nvSpPr>
        <p:spPr>
          <a:xfrm rot="2466666">
            <a:off x="3398186" y="979197"/>
            <a:ext cx="392752" cy="3750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8"/>
          <p:cNvSpPr/>
          <p:nvPr/>
        </p:nvSpPr>
        <p:spPr>
          <a:xfrm rot="-1609554">
            <a:off x="3972581" y="1215154"/>
            <a:ext cx="282641" cy="2698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8"/>
          <p:cNvSpPr/>
          <p:nvPr/>
        </p:nvSpPr>
        <p:spPr>
          <a:xfrm rot="2926242">
            <a:off x="5686362" y="1428967"/>
            <a:ext cx="211682" cy="202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8"/>
          <p:cNvSpPr/>
          <p:nvPr/>
        </p:nvSpPr>
        <p:spPr>
          <a:xfrm rot="-1609469">
            <a:off x="4506598" y="604169"/>
            <a:ext cx="190702" cy="1820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382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72921-60C5-A651-E5F6-EA9DCF0B3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02D80-2638-B402-5BDE-18213BD4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678"/>
            <a:ext cx="9144000" cy="42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6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8"/>
          <p:cNvSpPr txBox="1">
            <a:spLocks noGrp="1"/>
          </p:cNvSpPr>
          <p:nvPr>
            <p:ph type="ctrTitle" idx="4294967295"/>
          </p:nvPr>
        </p:nvSpPr>
        <p:spPr>
          <a:xfrm>
            <a:off x="487149" y="2499146"/>
            <a:ext cx="8229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#9Slide01 Tieu de ngan" panose="00000800000000000000" pitchFamily="2" charset="0"/>
              </a:rPr>
              <a:t>Sơ đồ chức năng hệ thống</a:t>
            </a:r>
            <a:endParaRPr sz="4000" dirty="0">
              <a:latin typeface="#9Slide01 Tieu de ngan" panose="00000800000000000000" pitchFamily="2" charset="0"/>
            </a:endParaRPr>
          </a:p>
        </p:txBody>
      </p:sp>
      <p:sp>
        <p:nvSpPr>
          <p:cNvPr id="796" name="Google Shape;796;p18"/>
          <p:cNvSpPr/>
          <p:nvPr/>
        </p:nvSpPr>
        <p:spPr>
          <a:xfrm>
            <a:off x="4826426" y="2260175"/>
            <a:ext cx="282701" cy="269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18"/>
          <p:cNvGrpSpPr/>
          <p:nvPr/>
        </p:nvGrpSpPr>
        <p:grpSpPr>
          <a:xfrm>
            <a:off x="4475766" y="744273"/>
            <a:ext cx="1211100" cy="1211378"/>
            <a:chOff x="6654650" y="3665275"/>
            <a:chExt cx="409100" cy="409125"/>
          </a:xfrm>
        </p:grpSpPr>
        <p:sp>
          <p:nvSpPr>
            <p:cNvPr id="798" name="Google Shape;79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 rot="1056887">
            <a:off x="3308317" y="1696535"/>
            <a:ext cx="800125" cy="800199"/>
            <a:chOff x="570875" y="4322250"/>
            <a:chExt cx="443300" cy="443325"/>
          </a:xfrm>
        </p:grpSpPr>
        <p:sp>
          <p:nvSpPr>
            <p:cNvPr id="801" name="Google Shape;80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8"/>
          <p:cNvSpPr/>
          <p:nvPr/>
        </p:nvSpPr>
        <p:spPr>
          <a:xfrm rot="2466666">
            <a:off x="3398186" y="979197"/>
            <a:ext cx="392752" cy="3750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8"/>
          <p:cNvSpPr/>
          <p:nvPr/>
        </p:nvSpPr>
        <p:spPr>
          <a:xfrm rot="-1609554">
            <a:off x="3972581" y="1215154"/>
            <a:ext cx="282641" cy="2698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8"/>
          <p:cNvSpPr/>
          <p:nvPr/>
        </p:nvSpPr>
        <p:spPr>
          <a:xfrm rot="2926242">
            <a:off x="5686362" y="1428967"/>
            <a:ext cx="211682" cy="202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8"/>
          <p:cNvSpPr/>
          <p:nvPr/>
        </p:nvSpPr>
        <p:spPr>
          <a:xfrm rot="-1609469">
            <a:off x="4506598" y="604169"/>
            <a:ext cx="190702" cy="1820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280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BF7BEE-BD5D-5701-4D0F-CA88734D7FE6}"/>
              </a:ext>
            </a:extLst>
          </p:cNvPr>
          <p:cNvSpPr txBox="1"/>
          <p:nvPr/>
        </p:nvSpPr>
        <p:spPr>
          <a:xfrm>
            <a:off x="2287904" y="3505021"/>
            <a:ext cx="4676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Đáp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ứng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nhu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cầu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đối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tượng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nhóm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đã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những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chức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năng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chính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như</a:t>
            </a:r>
            <a:r>
              <a:rPr lang="en-US" sz="18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sau</a:t>
            </a:r>
            <a:endParaRPr lang="en-US" sz="18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884556-73CB-D27D-DBBD-2B7F1108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46" y="594360"/>
            <a:ext cx="4149090" cy="27660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1021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ED1E2-1792-BA83-7937-FAC7D41ED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8413"/>
            <a:ext cx="9144000" cy="2964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794;p18">
            <a:extLst>
              <a:ext uri="{FF2B5EF4-FFF2-40B4-BE49-F238E27FC236}">
                <a16:creationId xmlns:a16="http://schemas.microsoft.com/office/drawing/2014/main" id="{A0ABD3D4-5E4C-143B-98C8-044BA8E7858D}"/>
              </a:ext>
            </a:extLst>
          </p:cNvPr>
          <p:cNvSpPr txBox="1">
            <a:spLocks/>
          </p:cNvSpPr>
          <p:nvPr/>
        </p:nvSpPr>
        <p:spPr>
          <a:xfrm>
            <a:off x="487149" y="548640"/>
            <a:ext cx="8229600" cy="6566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r>
              <a:rPr lang="vi-VN" sz="4000" dirty="0">
                <a:latin typeface="#9Slide01 Tieu de ngan" panose="00000800000000000000" pitchFamily="2" charset="0"/>
              </a:rPr>
              <a:t>Sơ đồ chức năng hệ thống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8"/>
          <p:cNvSpPr txBox="1">
            <a:spLocks noGrp="1"/>
          </p:cNvSpPr>
          <p:nvPr>
            <p:ph type="ctrTitle" idx="4294967295"/>
          </p:nvPr>
        </p:nvSpPr>
        <p:spPr>
          <a:xfrm>
            <a:off x="487149" y="2499146"/>
            <a:ext cx="8229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#9Slide01 Tieu de ngan" panose="00000800000000000000" pitchFamily="2" charset="0"/>
              </a:rPr>
              <a:t>Phân tích chức năng</a:t>
            </a:r>
            <a:endParaRPr dirty="0">
              <a:latin typeface="#9Slide01 Tieu de ngan" panose="00000800000000000000" pitchFamily="2" charset="0"/>
            </a:endParaRPr>
          </a:p>
        </p:txBody>
      </p:sp>
      <p:sp>
        <p:nvSpPr>
          <p:cNvPr id="796" name="Google Shape;796;p18"/>
          <p:cNvSpPr/>
          <p:nvPr/>
        </p:nvSpPr>
        <p:spPr>
          <a:xfrm>
            <a:off x="4826426" y="2260175"/>
            <a:ext cx="282701" cy="269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18"/>
          <p:cNvGrpSpPr/>
          <p:nvPr/>
        </p:nvGrpSpPr>
        <p:grpSpPr>
          <a:xfrm>
            <a:off x="4475766" y="744273"/>
            <a:ext cx="1211100" cy="1211378"/>
            <a:chOff x="6654650" y="3665275"/>
            <a:chExt cx="409100" cy="409125"/>
          </a:xfrm>
        </p:grpSpPr>
        <p:sp>
          <p:nvSpPr>
            <p:cNvPr id="798" name="Google Shape;79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 rot="1056887">
            <a:off x="3308317" y="1669246"/>
            <a:ext cx="800125" cy="800199"/>
            <a:chOff x="570875" y="4322250"/>
            <a:chExt cx="443300" cy="443325"/>
          </a:xfrm>
        </p:grpSpPr>
        <p:sp>
          <p:nvSpPr>
            <p:cNvPr id="801" name="Google Shape;80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8"/>
          <p:cNvSpPr/>
          <p:nvPr/>
        </p:nvSpPr>
        <p:spPr>
          <a:xfrm rot="2466666">
            <a:off x="3398186" y="979197"/>
            <a:ext cx="392752" cy="3750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8"/>
          <p:cNvSpPr/>
          <p:nvPr/>
        </p:nvSpPr>
        <p:spPr>
          <a:xfrm rot="-1609554">
            <a:off x="3972581" y="1215154"/>
            <a:ext cx="282641" cy="2698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8"/>
          <p:cNvSpPr/>
          <p:nvPr/>
        </p:nvSpPr>
        <p:spPr>
          <a:xfrm rot="2926242">
            <a:off x="5686362" y="1428967"/>
            <a:ext cx="211682" cy="202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8"/>
          <p:cNvSpPr/>
          <p:nvPr/>
        </p:nvSpPr>
        <p:spPr>
          <a:xfrm rot="-1609469">
            <a:off x="4506598" y="604169"/>
            <a:ext cx="190702" cy="1820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983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54DC47-306F-ED96-A745-E45868DCFF3F}"/>
              </a:ext>
            </a:extLst>
          </p:cNvPr>
          <p:cNvSpPr/>
          <p:nvPr/>
        </p:nvSpPr>
        <p:spPr>
          <a:xfrm>
            <a:off x="357853" y="152663"/>
            <a:ext cx="8428294" cy="76422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Montserrat Black" panose="00000A00000000000000" pitchFamily="50" charset="0"/>
              </a:rPr>
              <a:t>Chức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năng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kiểm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tra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trạng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thái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phòng</a:t>
            </a:r>
            <a:endParaRPr lang="en-US" sz="2400" dirty="0">
              <a:latin typeface="Montserrat Black" panose="00000A00000000000000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4D2EAA-BDD4-F9CD-DF18-929DBC3C8983}"/>
              </a:ext>
            </a:extLst>
          </p:cNvPr>
          <p:cNvSpPr/>
          <p:nvPr/>
        </p:nvSpPr>
        <p:spPr>
          <a:xfrm>
            <a:off x="357853" y="1466591"/>
            <a:ext cx="4214147" cy="33261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Chức năng này không cho ph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ép</a:t>
            </a:r>
            <a:r>
              <a:rPr lang="en-US" sz="200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vi-VN" sz="2000" b="0" i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người 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quản lý có thể biết được thông tin về phòng và trạng thái phòng của khách sạn</a:t>
            </a:r>
            <a:endParaRPr lang="en-US" sz="20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950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7D998C-1472-B487-CF7D-036A06FF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886"/>
            <a:ext cx="9144000" cy="4407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CE1D8-BEBD-D6E2-22B4-9125F199CDCB}"/>
              </a:ext>
            </a:extLst>
          </p:cNvPr>
          <p:cNvSpPr txBox="1"/>
          <p:nvPr/>
        </p:nvSpPr>
        <p:spPr>
          <a:xfrm>
            <a:off x="2132647" y="137160"/>
            <a:ext cx="48787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Ví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dụ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Lấy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phòng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4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3"/>
          <p:cNvSpPr txBox="1">
            <a:spLocks noGrp="1"/>
          </p:cNvSpPr>
          <p:nvPr>
            <p:ph type="title"/>
          </p:nvPr>
        </p:nvSpPr>
        <p:spPr>
          <a:xfrm>
            <a:off x="883289" y="1051560"/>
            <a:ext cx="7377422" cy="13459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XAY DUNG PHAN MEM QUAN LY NHA NGHI BANG RESTFULL API</a:t>
            </a:r>
            <a:endParaRPr sz="4400" dirty="0"/>
          </a:p>
        </p:txBody>
      </p:sp>
      <p:sp>
        <p:nvSpPr>
          <p:cNvPr id="759" name="Google Shape;759;p13"/>
          <p:cNvSpPr txBox="1">
            <a:spLocks noGrp="1"/>
          </p:cNvSpPr>
          <p:nvPr>
            <p:ph type="body" idx="2"/>
          </p:nvPr>
        </p:nvSpPr>
        <p:spPr>
          <a:xfrm>
            <a:off x="5099311" y="2745970"/>
            <a:ext cx="3161400" cy="14456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Sinh</a:t>
            </a:r>
            <a:r>
              <a:rPr lang="en-US" sz="2400" b="1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en-US" sz="2400" b="1" dirty="0" err="1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viên</a:t>
            </a:r>
            <a:r>
              <a:rPr lang="en-US" sz="2400" b="1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:</a:t>
            </a:r>
            <a:endParaRPr sz="2400" dirty="0">
              <a:latin typeface="#9Slide02 Noi dung dai" panose="02000000000000000000" pitchFamily="2" charset="0"/>
              <a:ea typeface="#9Slide02 Noi dung dai" panose="020000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Nguyễn Hoàng Lâm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Trịnh Việt Dũng 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</p:txBody>
      </p:sp>
      <p:sp>
        <p:nvSpPr>
          <p:cNvPr id="760" name="Google Shape;760;p13"/>
          <p:cNvSpPr txBox="1">
            <a:spLocks noGrp="1"/>
          </p:cNvSpPr>
          <p:nvPr>
            <p:ph type="body" idx="1"/>
          </p:nvPr>
        </p:nvSpPr>
        <p:spPr>
          <a:xfrm>
            <a:off x="968525" y="2745970"/>
            <a:ext cx="3161400" cy="1498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Giáo</a:t>
            </a:r>
            <a:r>
              <a:rPr lang="en-US" sz="2400" b="1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en-US" sz="2400" b="1" dirty="0" err="1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viên</a:t>
            </a:r>
            <a:r>
              <a:rPr lang="en-US" sz="2400" b="1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en-US" sz="2400" b="1" dirty="0" err="1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hướng</a:t>
            </a:r>
            <a:r>
              <a:rPr lang="en-US" sz="2400" b="1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 </a:t>
            </a:r>
            <a:r>
              <a:rPr lang="en-US" sz="2400" b="1" dirty="0" err="1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dẫn</a:t>
            </a:r>
            <a:r>
              <a:rPr lang="en-US" sz="2400" b="1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:</a:t>
            </a:r>
            <a:endParaRPr sz="2400" dirty="0">
              <a:latin typeface="#9Slide02 Noi dung dai" panose="02000000000000000000" pitchFamily="2" charset="0"/>
              <a:ea typeface="#9Slide02 Noi dung dai" panose="020000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/>
              <a:t>Hoàng</a:t>
            </a:r>
            <a:r>
              <a:rPr lang="en-US" sz="2400" dirty="0"/>
              <a:t> Quang </a:t>
            </a:r>
            <a:r>
              <a:rPr lang="en-US" sz="2400" dirty="0" err="1"/>
              <a:t>Huy</a:t>
            </a:r>
            <a:endParaRPr lang="en-US" sz="2400" dirty="0"/>
          </a:p>
        </p:txBody>
      </p:sp>
      <p:sp>
        <p:nvSpPr>
          <p:cNvPr id="762" name="Google Shape;762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54DC47-306F-ED96-A745-E45868DCFF3F}"/>
              </a:ext>
            </a:extLst>
          </p:cNvPr>
          <p:cNvSpPr/>
          <p:nvPr/>
        </p:nvSpPr>
        <p:spPr>
          <a:xfrm>
            <a:off x="387952" y="350783"/>
            <a:ext cx="8368096" cy="76422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Montserrat Black" panose="00000A00000000000000" pitchFamily="50" charset="0"/>
              </a:rPr>
              <a:t>Chức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năng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cập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nhật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thông</a:t>
            </a:r>
            <a:r>
              <a:rPr lang="en-US" sz="2400" dirty="0">
                <a:latin typeface="Montserrat Black" panose="00000A00000000000000" pitchFamily="50" charset="0"/>
              </a:rPr>
              <a:t> tin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4D2EAA-BDD4-F9CD-DF18-929DBC3C8983}"/>
              </a:ext>
            </a:extLst>
          </p:cNvPr>
          <p:cNvSpPr/>
          <p:nvPr/>
        </p:nvSpPr>
        <p:spPr>
          <a:xfrm>
            <a:off x="460594" y="1466591"/>
            <a:ext cx="4111406" cy="33261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Chức năng này áp dụng cho người quản lý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.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Người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quản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lý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có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thể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cập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nhật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trạng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thái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cho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các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phòng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,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xử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lý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Order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của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Khách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,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cập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nhật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Menu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dịch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50" charset="0"/>
                <a:ea typeface="#9Slide02 Noi dung dai" panose="02000000000000000000" pitchFamily="2" charset="0"/>
              </a:rPr>
              <a:t>vụ</a:t>
            </a:r>
            <a:r>
              <a:rPr lang="en-US" sz="2000" dirty="0">
                <a:latin typeface="Montserrat Medium" panose="00000600000000000000" pitchFamily="50" charset="0"/>
                <a:ea typeface="#9Slide02 Noi dung dai" panose="02000000000000000000" pitchFamily="2" charset="0"/>
              </a:rPr>
              <a:t>, v…v…</a:t>
            </a:r>
            <a:endParaRPr lang="en-US" sz="20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0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5D20FE-C08C-0772-8528-3F4F8927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926"/>
            <a:ext cx="9144000" cy="3899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977D8D-DCE2-EA87-7E06-88553578DA11}"/>
              </a:ext>
            </a:extLst>
          </p:cNvPr>
          <p:cNvSpPr txBox="1"/>
          <p:nvPr/>
        </p:nvSpPr>
        <p:spPr>
          <a:xfrm>
            <a:off x="2132647" y="137160"/>
            <a:ext cx="48787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Ví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dụ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Thay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phẩm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ID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72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115D7-9330-A349-F125-0C1A62CD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704"/>
            <a:ext cx="9144000" cy="4080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2392F-6464-A5B0-B132-87283785D7CE}"/>
              </a:ext>
            </a:extLst>
          </p:cNvPr>
          <p:cNvSpPr txBox="1"/>
          <p:nvPr/>
        </p:nvSpPr>
        <p:spPr>
          <a:xfrm>
            <a:off x="2132647" y="137160"/>
            <a:ext cx="48787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Response body (Status Code 200)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719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54DC47-306F-ED96-A745-E45868DCFF3F}"/>
              </a:ext>
            </a:extLst>
          </p:cNvPr>
          <p:cNvSpPr/>
          <p:nvPr/>
        </p:nvSpPr>
        <p:spPr>
          <a:xfrm>
            <a:off x="460595" y="350783"/>
            <a:ext cx="8368095" cy="764229"/>
          </a:xfrm>
          <a:prstGeom prst="roundRect">
            <a:avLst/>
          </a:prstGeom>
          <a:solidFill>
            <a:srgbClr val="45327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Montserrat Black" panose="00000A00000000000000" pitchFamily="50" charset="0"/>
              </a:rPr>
              <a:t>Chức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năng</a:t>
            </a:r>
            <a:r>
              <a:rPr lang="en-US" sz="2400" dirty="0">
                <a:latin typeface="Montserrat Black" panose="00000A00000000000000" pitchFamily="50" charset="0"/>
              </a:rPr>
              <a:t> Booking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4D2EAA-BDD4-F9CD-DF18-929DBC3C8983}"/>
              </a:ext>
            </a:extLst>
          </p:cNvPr>
          <p:cNvSpPr/>
          <p:nvPr/>
        </p:nvSpPr>
        <p:spPr>
          <a:xfrm>
            <a:off x="460594" y="1466591"/>
            <a:ext cx="4111406" cy="3326126"/>
          </a:xfrm>
          <a:prstGeom prst="roundRect">
            <a:avLst/>
          </a:prstGeom>
          <a:solidFill>
            <a:srgbClr val="45327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Hệ thống cho người quản lý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cập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nhật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thông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tin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của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khách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hàn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g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cũng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như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xử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Booking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mà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khách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hàng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gửi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tới</a:t>
            </a:r>
            <a:endParaRPr lang="en-US" sz="12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916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DD91FE-CAEF-AD53-4519-3804FA83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802" y="0"/>
            <a:ext cx="6938198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17C20-D7EA-5A3E-83F0-40474D0FD81F}"/>
              </a:ext>
            </a:extLst>
          </p:cNvPr>
          <p:cNvSpPr txBox="1"/>
          <p:nvPr/>
        </p:nvSpPr>
        <p:spPr>
          <a:xfrm>
            <a:off x="106680" y="1833086"/>
            <a:ext cx="20126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Nhập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đặt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phòng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. Ở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đây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phòng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15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DC17C20-D7EA-5A3E-83F0-40474D0FD81F}"/>
              </a:ext>
            </a:extLst>
          </p:cNvPr>
          <p:cNvSpPr txBox="1"/>
          <p:nvPr/>
        </p:nvSpPr>
        <p:spPr>
          <a:xfrm>
            <a:off x="3013470" y="91440"/>
            <a:ext cx="31170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Kiểm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tra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phòng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300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đã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đặt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công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C976A-CDC5-189B-BD67-C2D45180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31" y="870474"/>
            <a:ext cx="6873536" cy="4006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31F5F5-8DC8-ECA5-7E33-B44E6C274B9B}"/>
              </a:ext>
            </a:extLst>
          </p:cNvPr>
          <p:cNvSpPr txBox="1"/>
          <p:nvPr/>
        </p:nvSpPr>
        <p:spPr>
          <a:xfrm>
            <a:off x="3013471" y="91440"/>
            <a:ext cx="31170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Kiểm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tra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phòng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300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đã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đặt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công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38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54DC47-306F-ED96-A745-E45868DCFF3F}"/>
              </a:ext>
            </a:extLst>
          </p:cNvPr>
          <p:cNvSpPr/>
          <p:nvPr/>
        </p:nvSpPr>
        <p:spPr>
          <a:xfrm>
            <a:off x="357853" y="152663"/>
            <a:ext cx="8428294" cy="76422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Montserrat Black" panose="00000A00000000000000" pitchFamily="50" charset="0"/>
              </a:rPr>
              <a:t>Chức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năng</a:t>
            </a:r>
            <a:r>
              <a:rPr lang="en-US" sz="2400" dirty="0">
                <a:latin typeface="Montserrat Black" panose="00000A00000000000000" pitchFamily="50" charset="0"/>
              </a:rPr>
              <a:t> Order </a:t>
            </a:r>
            <a:r>
              <a:rPr lang="en-US" sz="2400" dirty="0" err="1">
                <a:latin typeface="Montserrat Black" panose="00000A00000000000000" pitchFamily="50" charset="0"/>
              </a:rPr>
              <a:t>sản</a:t>
            </a:r>
            <a:r>
              <a:rPr lang="en-US" sz="2400" dirty="0">
                <a:latin typeface="Montserrat Black" panose="00000A00000000000000" pitchFamily="50" charset="0"/>
              </a:rPr>
              <a:t> </a:t>
            </a:r>
            <a:r>
              <a:rPr lang="en-US" sz="2400" dirty="0" err="1">
                <a:latin typeface="Montserrat Black" panose="00000A00000000000000" pitchFamily="50" charset="0"/>
              </a:rPr>
              <a:t>phẩm</a:t>
            </a:r>
            <a:endParaRPr lang="en-US" sz="2400" dirty="0">
              <a:latin typeface="Montserrat Black" panose="00000A00000000000000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4D2EAA-BDD4-F9CD-DF18-929DBC3C8983}"/>
              </a:ext>
            </a:extLst>
          </p:cNvPr>
          <p:cNvSpPr/>
          <p:nvPr/>
        </p:nvSpPr>
        <p:spPr>
          <a:xfrm>
            <a:off x="357853" y="1466591"/>
            <a:ext cx="4214147" cy="332612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Chức năng này không cho ph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ép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người quản lý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nhận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Order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các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dịch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vụ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ngoài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từ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khách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và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phục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vụ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cho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khách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các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dịch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vụ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đó</a:t>
            </a:r>
            <a:endParaRPr lang="en-US" sz="200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09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FC4DB0-0920-B64C-1631-249488BEE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763"/>
            <a:ext cx="9144000" cy="4312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5D531E-DBEA-9BDF-5177-54A225B406C0}"/>
              </a:ext>
            </a:extLst>
          </p:cNvPr>
          <p:cNvSpPr txBox="1"/>
          <p:nvPr/>
        </p:nvSpPr>
        <p:spPr>
          <a:xfrm>
            <a:off x="2832615" y="91440"/>
            <a:ext cx="3478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Đặt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2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lon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Coca Cola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phòng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300,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1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lon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2$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02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54DC47-306F-ED96-A745-E45868DCFF3F}"/>
              </a:ext>
            </a:extLst>
          </p:cNvPr>
          <p:cNvSpPr/>
          <p:nvPr/>
        </p:nvSpPr>
        <p:spPr>
          <a:xfrm>
            <a:off x="460594" y="350783"/>
            <a:ext cx="8368097" cy="764229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Black" panose="00000A00000000000000" pitchFamily="50" charset="0"/>
              </a:rPr>
              <a:t>CHỨC NĂNG THANH TOÁN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4D2EAA-BDD4-F9CD-DF18-929DBC3C8983}"/>
              </a:ext>
            </a:extLst>
          </p:cNvPr>
          <p:cNvSpPr/>
          <p:nvPr/>
        </p:nvSpPr>
        <p:spPr>
          <a:xfrm>
            <a:off x="460594" y="1466591"/>
            <a:ext cx="4111406" cy="332612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b="0" i="0" dirty="0">
                <a:solidFill>
                  <a:schemeClr val="bg1"/>
                </a:solidFill>
                <a:effectLst/>
                <a:latin typeface="Montserrat Medium" panose="00000600000000000000" pitchFamily="50" charset="0"/>
              </a:rPr>
              <a:t>Chức năng này dành cho người quản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nhằm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mục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đích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xuất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Bill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khách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hàng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sau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đã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phòng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nghỉ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dịch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mở</a:t>
            </a:r>
            <a:r>
              <a:rPr lang="en-US" sz="2000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rộng</a:t>
            </a:r>
            <a:endParaRPr lang="en-US" sz="1050" dirty="0">
              <a:solidFill>
                <a:schemeClr val="bg1"/>
              </a:solidFill>
              <a:latin typeface="Montserrat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24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CD82E2-E34E-C8A9-B9F3-FD4D9B16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23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98BB37-86A0-D576-C47F-7AE0D08C34E3}"/>
              </a:ext>
            </a:extLst>
          </p:cNvPr>
          <p:cNvSpPr txBox="1"/>
          <p:nvPr/>
        </p:nvSpPr>
        <p:spPr>
          <a:xfrm>
            <a:off x="2657355" y="2259392"/>
            <a:ext cx="38292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Kiểm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tra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phòng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300,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cần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phải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thanh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toán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24$ (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Phòng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: 20$;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Medium" panose="00000600000000000000" pitchFamily="50" charset="0"/>
              </a:rPr>
              <a:t>phẩm</a:t>
            </a:r>
            <a:r>
              <a:rPr lang="en-US" dirty="0">
                <a:solidFill>
                  <a:schemeClr val="bg1"/>
                </a:solidFill>
                <a:latin typeface="Montserrat Medium" panose="00000600000000000000" pitchFamily="50" charset="0"/>
              </a:rPr>
              <a:t>: 4$ 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E3CB06-F700-B4DA-7838-18284CF6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3370"/>
            <a:ext cx="9144000" cy="23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1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"/>
          <p:cNvSpPr txBox="1">
            <a:spLocks noGrp="1"/>
          </p:cNvSpPr>
          <p:nvPr>
            <p:ph type="ctrTitle" idx="4294967295"/>
          </p:nvPr>
        </p:nvSpPr>
        <p:spPr>
          <a:xfrm>
            <a:off x="1777825" y="264678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Konnichiha</a:t>
            </a:r>
            <a:endParaRPr sz="4800" dirty="0"/>
          </a:p>
        </p:txBody>
      </p:sp>
      <p:sp>
        <p:nvSpPr>
          <p:cNvPr id="768" name="Google Shape;768;p14"/>
          <p:cNvSpPr txBox="1">
            <a:spLocks noGrp="1"/>
          </p:cNvSpPr>
          <p:nvPr>
            <p:ph type="subTitle" idx="4294967295"/>
          </p:nvPr>
        </p:nvSpPr>
        <p:spPr>
          <a:xfrm>
            <a:off x="1777825" y="3211568"/>
            <a:ext cx="5588400" cy="17109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latin typeface="Montserrat" panose="00000500000000000000" pitchFamily="50" charset="0"/>
              </a:rPr>
              <a:t>I AM </a:t>
            </a:r>
            <a:r>
              <a:rPr lang="en-US" sz="1600" b="1" dirty="0">
                <a:latin typeface="Montserrat" panose="00000500000000000000" pitchFamily="50" charset="0"/>
              </a:rPr>
              <a:t>NGUYEN HOANG LAM</a:t>
            </a:r>
            <a:endParaRPr sz="1600" b="1" dirty="0">
              <a:latin typeface="Montserrat" panose="00000500000000000000" pitchFamily="50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Montserrat" panose="00000500000000000000" pitchFamily="50" charset="0"/>
                <a:sym typeface="Wingdings" panose="05000000000000000000" pitchFamily="2" charset="2"/>
              </a:rPr>
              <a:t>Quê quán: Hạ Long, Quảng Ninh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Montserrat" panose="00000500000000000000" pitchFamily="50" charset="0"/>
                <a:sym typeface="Wingdings" panose="05000000000000000000" pitchFamily="2" charset="2"/>
              </a:rPr>
              <a:t>Sở thích: Đọc sách, Chơi thể dục thể thao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latin typeface="Montserrat" panose="00000500000000000000" pitchFamily="50" charset="0"/>
              </a:rPr>
              <a:t>Kỹ</a:t>
            </a:r>
            <a:r>
              <a:rPr lang="en-US" sz="1600" dirty="0">
                <a:latin typeface="Montserrat" panose="00000500000000000000" pitchFamily="50" charset="0"/>
              </a:rPr>
              <a:t> </a:t>
            </a:r>
            <a:r>
              <a:rPr lang="en-US" sz="1600" dirty="0" err="1">
                <a:latin typeface="Montserrat" panose="00000500000000000000" pitchFamily="50" charset="0"/>
              </a:rPr>
              <a:t>năng</a:t>
            </a:r>
            <a:r>
              <a:rPr lang="en-US" sz="1600" dirty="0">
                <a:latin typeface="Montserrat" panose="00000500000000000000" pitchFamily="50" charset="0"/>
              </a:rPr>
              <a:t>: </a:t>
            </a:r>
            <a:r>
              <a:rPr lang="en-US" sz="1600" dirty="0" err="1">
                <a:latin typeface="Montserrat" panose="00000500000000000000" pitchFamily="50" charset="0"/>
              </a:rPr>
              <a:t>Lập</a:t>
            </a:r>
            <a:r>
              <a:rPr lang="en-US" sz="1600" dirty="0">
                <a:latin typeface="Montserrat" panose="00000500000000000000" pitchFamily="50" charset="0"/>
              </a:rPr>
              <a:t> </a:t>
            </a:r>
            <a:r>
              <a:rPr lang="en-US" sz="1600" dirty="0" err="1">
                <a:latin typeface="Montserrat" panose="00000500000000000000" pitchFamily="50" charset="0"/>
              </a:rPr>
              <a:t>trình</a:t>
            </a:r>
            <a:r>
              <a:rPr lang="en-US" sz="1600" dirty="0">
                <a:latin typeface="Montserrat" panose="00000500000000000000" pitchFamily="50" charset="0"/>
              </a:rPr>
              <a:t> C/C++, C#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latin typeface="Montserrat" panose="00000500000000000000" pitchFamily="50" charset="0"/>
              </a:rPr>
              <a:t>Định</a:t>
            </a:r>
            <a:r>
              <a:rPr lang="en-US" sz="1600" dirty="0">
                <a:latin typeface="Montserrat" panose="00000500000000000000" pitchFamily="50" charset="0"/>
              </a:rPr>
              <a:t> </a:t>
            </a:r>
            <a:r>
              <a:rPr lang="en-US" sz="1600" dirty="0" err="1">
                <a:latin typeface="Montserrat" panose="00000500000000000000" pitchFamily="50" charset="0"/>
              </a:rPr>
              <a:t>hướng</a:t>
            </a:r>
            <a:r>
              <a:rPr lang="en-US" sz="1600" dirty="0">
                <a:latin typeface="Montserrat" panose="00000500000000000000" pitchFamily="50" charset="0"/>
              </a:rPr>
              <a:t>: Cloud Computing</a:t>
            </a:r>
            <a:endParaRPr sz="1600" dirty="0">
              <a:latin typeface="Montserrat" panose="00000500000000000000" pitchFamily="50" charset="0"/>
            </a:endParaRPr>
          </a:p>
        </p:txBody>
      </p:sp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xfrm>
            <a:off x="4297650" y="486161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5DA2ECE-47FD-158A-69B0-DAB5E7D407EA}"/>
              </a:ext>
            </a:extLst>
          </p:cNvPr>
          <p:cNvSpPr/>
          <p:nvPr/>
        </p:nvSpPr>
        <p:spPr>
          <a:xfrm>
            <a:off x="3321321" y="189876"/>
            <a:ext cx="2501357" cy="2271284"/>
          </a:xfrm>
          <a:prstGeom prst="hexagon">
            <a:avLst>
              <a:gd name="adj" fmla="val 28481"/>
              <a:gd name="vf" fmla="val 115470"/>
            </a:avLst>
          </a:prstGeom>
          <a:blipFill>
            <a:blip r:embed="rId3"/>
            <a:stretch>
              <a:fillRect l="-3826" t="-15001" r="-2954" b="-707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8"/>
          <p:cNvSpPr txBox="1">
            <a:spLocks noGrp="1"/>
          </p:cNvSpPr>
          <p:nvPr>
            <p:ph type="ctrTitle" idx="4294967295"/>
          </p:nvPr>
        </p:nvSpPr>
        <p:spPr>
          <a:xfrm>
            <a:off x="487149" y="2499146"/>
            <a:ext cx="8229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#9Slide01 Tieu de ngan" panose="00000800000000000000" pitchFamily="2" charset="0"/>
              </a:rPr>
              <a:t>USE CASE DIAGRAM</a:t>
            </a:r>
            <a:endParaRPr dirty="0">
              <a:latin typeface="#9Slide01 Tieu de ngan" panose="00000800000000000000" pitchFamily="2" charset="0"/>
            </a:endParaRPr>
          </a:p>
        </p:txBody>
      </p:sp>
      <p:sp>
        <p:nvSpPr>
          <p:cNvPr id="796" name="Google Shape;796;p18"/>
          <p:cNvSpPr/>
          <p:nvPr/>
        </p:nvSpPr>
        <p:spPr>
          <a:xfrm>
            <a:off x="4826426" y="2260175"/>
            <a:ext cx="282701" cy="269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18"/>
          <p:cNvGrpSpPr/>
          <p:nvPr/>
        </p:nvGrpSpPr>
        <p:grpSpPr>
          <a:xfrm>
            <a:off x="4475766" y="744273"/>
            <a:ext cx="1211100" cy="1211378"/>
            <a:chOff x="6654650" y="3665275"/>
            <a:chExt cx="409100" cy="409125"/>
          </a:xfrm>
        </p:grpSpPr>
        <p:sp>
          <p:nvSpPr>
            <p:cNvPr id="798" name="Google Shape;79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 rot="1056887">
            <a:off x="3308317" y="1696535"/>
            <a:ext cx="800125" cy="800199"/>
            <a:chOff x="570875" y="4322250"/>
            <a:chExt cx="443300" cy="443325"/>
          </a:xfrm>
        </p:grpSpPr>
        <p:sp>
          <p:nvSpPr>
            <p:cNvPr id="801" name="Google Shape;80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8"/>
          <p:cNvSpPr/>
          <p:nvPr/>
        </p:nvSpPr>
        <p:spPr>
          <a:xfrm rot="2466666">
            <a:off x="3398186" y="979197"/>
            <a:ext cx="392752" cy="3750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8"/>
          <p:cNvSpPr/>
          <p:nvPr/>
        </p:nvSpPr>
        <p:spPr>
          <a:xfrm rot="-1609554">
            <a:off x="3972581" y="1215154"/>
            <a:ext cx="282641" cy="2698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8"/>
          <p:cNvSpPr/>
          <p:nvPr/>
        </p:nvSpPr>
        <p:spPr>
          <a:xfrm rot="2926242">
            <a:off x="5686362" y="1428967"/>
            <a:ext cx="211682" cy="202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8"/>
          <p:cNvSpPr/>
          <p:nvPr/>
        </p:nvSpPr>
        <p:spPr>
          <a:xfrm rot="-1609469">
            <a:off x="4506598" y="604169"/>
            <a:ext cx="190702" cy="1820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806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CC3639-8930-06C7-EC17-481AF4A6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54" y="0"/>
            <a:ext cx="78648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0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8"/>
          <p:cNvSpPr txBox="1">
            <a:spLocks noGrp="1"/>
          </p:cNvSpPr>
          <p:nvPr>
            <p:ph type="ctrTitle" idx="4294967295"/>
          </p:nvPr>
        </p:nvSpPr>
        <p:spPr>
          <a:xfrm>
            <a:off x="487149" y="2499146"/>
            <a:ext cx="8229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#9Slide01 Tieu de ngan" panose="00000800000000000000" pitchFamily="2" charset="0"/>
              </a:rPr>
              <a:t>Phân tích</a:t>
            </a:r>
            <a:endParaRPr dirty="0">
              <a:latin typeface="#9Slide01 Tieu de ngan" panose="00000800000000000000" pitchFamily="2" charset="0"/>
            </a:endParaRPr>
          </a:p>
        </p:txBody>
      </p:sp>
      <p:sp>
        <p:nvSpPr>
          <p:cNvPr id="796" name="Google Shape;796;p18"/>
          <p:cNvSpPr/>
          <p:nvPr/>
        </p:nvSpPr>
        <p:spPr>
          <a:xfrm>
            <a:off x="4826426" y="2260175"/>
            <a:ext cx="282701" cy="26993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18"/>
          <p:cNvGrpSpPr/>
          <p:nvPr/>
        </p:nvGrpSpPr>
        <p:grpSpPr>
          <a:xfrm>
            <a:off x="4475766" y="744273"/>
            <a:ext cx="1211100" cy="1211378"/>
            <a:chOff x="6654650" y="3665275"/>
            <a:chExt cx="409100" cy="409125"/>
          </a:xfrm>
        </p:grpSpPr>
        <p:sp>
          <p:nvSpPr>
            <p:cNvPr id="798" name="Google Shape;798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 rot="1056887">
            <a:off x="3308317" y="1696535"/>
            <a:ext cx="800125" cy="800199"/>
            <a:chOff x="570875" y="4322250"/>
            <a:chExt cx="443300" cy="443325"/>
          </a:xfrm>
        </p:grpSpPr>
        <p:sp>
          <p:nvSpPr>
            <p:cNvPr id="801" name="Google Shape;801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18"/>
          <p:cNvSpPr/>
          <p:nvPr/>
        </p:nvSpPr>
        <p:spPr>
          <a:xfrm rot="2466666">
            <a:off x="3398186" y="979197"/>
            <a:ext cx="392752" cy="37501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8"/>
          <p:cNvSpPr/>
          <p:nvPr/>
        </p:nvSpPr>
        <p:spPr>
          <a:xfrm rot="-1609554">
            <a:off x="3972581" y="1215154"/>
            <a:ext cx="282641" cy="26987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8"/>
          <p:cNvSpPr/>
          <p:nvPr/>
        </p:nvSpPr>
        <p:spPr>
          <a:xfrm rot="2926242">
            <a:off x="5686362" y="1428967"/>
            <a:ext cx="211682" cy="202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8"/>
          <p:cNvSpPr/>
          <p:nvPr/>
        </p:nvSpPr>
        <p:spPr>
          <a:xfrm rot="-1609469">
            <a:off x="4506598" y="604169"/>
            <a:ext cx="190702" cy="1820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4728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D5159-B8DE-EE1E-74D6-DF689D54B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Google Shape;794;p18">
            <a:extLst>
              <a:ext uri="{FF2B5EF4-FFF2-40B4-BE49-F238E27FC236}">
                <a16:creationId xmlns:a16="http://schemas.microsoft.com/office/drawing/2014/main" id="{8B39D7F1-FF5A-4C8F-F156-C18B043F5315}"/>
              </a:ext>
            </a:extLst>
          </p:cNvPr>
          <p:cNvSpPr txBox="1">
            <a:spLocks/>
          </p:cNvSpPr>
          <p:nvPr/>
        </p:nvSpPr>
        <p:spPr>
          <a:xfrm>
            <a:off x="487149" y="845820"/>
            <a:ext cx="8229600" cy="57284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 i="0" u="none" strike="noStrike" cap="none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r>
              <a:rPr lang="en-US" dirty="0">
                <a:latin typeface="Montserrat Medium" panose="00000600000000000000" pitchFamily="50" charset="0"/>
              </a:rPr>
              <a:t>TÀI LIỆU THAM KHẢO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3CB18-0C58-8258-BA73-E3D481124253}"/>
              </a:ext>
            </a:extLst>
          </p:cNvPr>
          <p:cNvSpPr txBox="1"/>
          <p:nvPr/>
        </p:nvSpPr>
        <p:spPr>
          <a:xfrm>
            <a:off x="2287905" y="2055912"/>
            <a:ext cx="457581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i="1" dirty="0">
                <a:solidFill>
                  <a:schemeClr val="bg1"/>
                </a:solidFill>
              </a:rPr>
              <a:t>C# Library</a:t>
            </a: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i="1" dirty="0">
                <a:solidFill>
                  <a:schemeClr val="bg1"/>
                </a:solidFill>
              </a:rPr>
              <a:t>C# in Depth </a:t>
            </a:r>
            <a:r>
              <a:rPr lang="en-US" dirty="0">
                <a:solidFill>
                  <a:schemeClr val="bg1"/>
                </a:solidFill>
              </a:rPr>
              <a:t>– John Skeet</a:t>
            </a:r>
          </a:p>
          <a:p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i="1" dirty="0">
                <a:solidFill>
                  <a:schemeClr val="bg1"/>
                </a:solidFill>
              </a:rPr>
              <a:t>Azure DevOps Explain </a:t>
            </a:r>
            <a:r>
              <a:rPr lang="en-US" dirty="0">
                <a:solidFill>
                  <a:schemeClr val="bg1"/>
                </a:solidFill>
              </a:rPr>
              <a:t>– Microsoft Doc</a:t>
            </a:r>
          </a:p>
          <a:p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en-US" i="1" dirty="0">
                <a:solidFill>
                  <a:schemeClr val="bg1"/>
                </a:solidFill>
              </a:rPr>
              <a:t>Azure Data Studio Tutorial </a:t>
            </a:r>
            <a:r>
              <a:rPr lang="en-US" dirty="0">
                <a:solidFill>
                  <a:schemeClr val="bg1"/>
                </a:solidFill>
              </a:rPr>
              <a:t>– Elizabeth Nobel</a:t>
            </a:r>
          </a:p>
          <a:p>
            <a:r>
              <a:rPr lang="en-US" dirty="0">
                <a:solidFill>
                  <a:schemeClr val="bg1"/>
                </a:solidFill>
              </a:rPr>
              <a:t>5. </a:t>
            </a:r>
            <a:r>
              <a:rPr lang="en-US" i="1" dirty="0" err="1">
                <a:solidFill>
                  <a:schemeClr val="bg1"/>
                </a:solidFill>
              </a:rPr>
              <a:t>PostMan</a:t>
            </a:r>
            <a:r>
              <a:rPr lang="en-US" i="1" dirty="0">
                <a:solidFill>
                  <a:schemeClr val="bg1"/>
                </a:solidFill>
              </a:rPr>
              <a:t> Tutorial </a:t>
            </a:r>
            <a:r>
              <a:rPr lang="en-US" dirty="0">
                <a:solidFill>
                  <a:schemeClr val="bg1"/>
                </a:solidFill>
              </a:rPr>
              <a:t>– Code Bless You</a:t>
            </a:r>
          </a:p>
          <a:p>
            <a:r>
              <a:rPr lang="en-US" dirty="0">
                <a:solidFill>
                  <a:schemeClr val="bg1"/>
                </a:solidFill>
              </a:rPr>
              <a:t>6, </a:t>
            </a:r>
            <a:r>
              <a:rPr lang="en-US" i="1" dirty="0">
                <a:solidFill>
                  <a:schemeClr val="bg1"/>
                </a:solidFill>
              </a:rPr>
              <a:t>Docker in Action </a:t>
            </a:r>
            <a:r>
              <a:rPr lang="en-US" dirty="0">
                <a:solidFill>
                  <a:schemeClr val="bg1"/>
                </a:solidFill>
              </a:rPr>
              <a:t>– John Guthrie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683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7"/>
          <p:cNvSpPr txBox="1">
            <a:spLocks noGrp="1"/>
          </p:cNvSpPr>
          <p:nvPr>
            <p:ph type="title" idx="4294967295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 dirty="0"/>
          </a:p>
        </p:txBody>
      </p:sp>
      <p:sp>
        <p:nvSpPr>
          <p:cNvPr id="1317" name="Google Shape;1317;p4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1318" name="Google Shape;1318;p47"/>
          <p:cNvGrpSpPr/>
          <p:nvPr/>
        </p:nvGrpSpPr>
        <p:grpSpPr>
          <a:xfrm>
            <a:off x="3080615" y="2136917"/>
            <a:ext cx="1596706" cy="1596706"/>
            <a:chOff x="1911350" y="374650"/>
            <a:chExt cx="1739900" cy="1739900"/>
          </a:xfrm>
        </p:grpSpPr>
        <p:sp>
          <p:nvSpPr>
            <p:cNvPr id="1319" name="Google Shape;1319;p4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0" name="Google Shape;1320;p4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1321" name="Google Shape;1321;p4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4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4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4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4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6" name="Google Shape;1326;p47"/>
          <p:cNvGrpSpPr/>
          <p:nvPr/>
        </p:nvGrpSpPr>
        <p:grpSpPr>
          <a:xfrm>
            <a:off x="5113802" y="2220122"/>
            <a:ext cx="1481553" cy="1483836"/>
            <a:chOff x="7512049" y="977900"/>
            <a:chExt cx="4121150" cy="4127500"/>
          </a:xfrm>
        </p:grpSpPr>
        <p:sp>
          <p:nvSpPr>
            <p:cNvPr id="1327" name="Google Shape;1327;p4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8" name="Google Shape;1328;p4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1329" name="Google Shape;1329;p4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4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4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4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4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4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4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4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4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4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4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4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4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4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4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4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4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4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4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4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4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5" name="Google Shape;1355;p47"/>
          <p:cNvGrpSpPr/>
          <p:nvPr/>
        </p:nvGrpSpPr>
        <p:grpSpPr>
          <a:xfrm>
            <a:off x="263721" y="2145047"/>
            <a:ext cx="2583332" cy="1505072"/>
            <a:chOff x="4376200" y="2476500"/>
            <a:chExt cx="2190750" cy="1276350"/>
          </a:xfrm>
        </p:grpSpPr>
        <p:sp>
          <p:nvSpPr>
            <p:cNvPr id="1356" name="Google Shape;1356;p4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7"/>
          <p:cNvGrpSpPr/>
          <p:nvPr/>
        </p:nvGrpSpPr>
        <p:grpSpPr>
          <a:xfrm>
            <a:off x="6281542" y="2143932"/>
            <a:ext cx="2599241" cy="4432749"/>
            <a:chOff x="385907" y="2954040"/>
            <a:chExt cx="2496869" cy="4258164"/>
          </a:xfrm>
        </p:grpSpPr>
        <p:sp>
          <p:nvSpPr>
            <p:cNvPr id="1359" name="Google Shape;1359;p47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6" name="Google Shape;1366;p47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1367" name="Google Shape;1367;p47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47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47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47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47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47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47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47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47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47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7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9" name="Google Shape;1379;p47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55CC"/>
            </a:gs>
            <a:gs pos="27000">
              <a:srgbClr val="351C75"/>
            </a:gs>
            <a:gs pos="71000">
              <a:srgbClr val="351C75"/>
            </a:gs>
            <a:gs pos="100000">
              <a:srgbClr val="F229FF"/>
            </a:gs>
          </a:gsLst>
          <a:lin ang="8100019" scaled="0"/>
        </a:gra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"/>
          <p:cNvSpPr txBox="1">
            <a:spLocks noGrp="1"/>
          </p:cNvSpPr>
          <p:nvPr>
            <p:ph type="ctrTitle" idx="4294967295"/>
          </p:nvPr>
        </p:nvSpPr>
        <p:spPr>
          <a:xfrm>
            <a:off x="1777825" y="2570580"/>
            <a:ext cx="5588400" cy="54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AYO WHAT’S UPPP</a:t>
            </a:r>
            <a:endParaRPr sz="4800" dirty="0"/>
          </a:p>
        </p:txBody>
      </p:sp>
      <p:sp>
        <p:nvSpPr>
          <p:cNvPr id="768" name="Google Shape;768;p14"/>
          <p:cNvSpPr txBox="1">
            <a:spLocks noGrp="1"/>
          </p:cNvSpPr>
          <p:nvPr>
            <p:ph type="subTitle" idx="4294967295"/>
          </p:nvPr>
        </p:nvSpPr>
        <p:spPr>
          <a:xfrm>
            <a:off x="1777825" y="3135368"/>
            <a:ext cx="5588400" cy="1741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latin typeface="Montserrat" panose="00000500000000000000" pitchFamily="50" charset="0"/>
              </a:rPr>
              <a:t>I AM </a:t>
            </a:r>
            <a:r>
              <a:rPr lang="en-US" sz="1600" b="1" dirty="0">
                <a:latin typeface="Montserrat" panose="00000500000000000000" pitchFamily="50" charset="0"/>
              </a:rPr>
              <a:t>TRINH VIET DUNG</a:t>
            </a:r>
            <a:endParaRPr sz="1600" b="1" dirty="0">
              <a:latin typeface="Montserrat" panose="00000500000000000000" pitchFamily="50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Montserrat" panose="00000500000000000000" pitchFamily="50" charset="0"/>
                <a:sym typeface="Wingdings" panose="05000000000000000000" pitchFamily="2" charset="2"/>
              </a:rPr>
              <a:t>Quê quán: Hà Nội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Montserrat" panose="00000500000000000000" pitchFamily="50" charset="0"/>
                <a:sym typeface="Wingdings" panose="05000000000000000000" pitchFamily="2" charset="2"/>
              </a:rPr>
              <a:t>Sở thích: Đọc sách, Chạy bộ, Thiền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latin typeface="Montserrat" panose="00000500000000000000" pitchFamily="50" charset="0"/>
              </a:rPr>
              <a:t>Kỹ</a:t>
            </a:r>
            <a:r>
              <a:rPr lang="en-US" sz="1600" dirty="0">
                <a:latin typeface="Montserrat" panose="00000500000000000000" pitchFamily="50" charset="0"/>
              </a:rPr>
              <a:t> </a:t>
            </a:r>
            <a:r>
              <a:rPr lang="en-US" sz="1600" dirty="0" err="1">
                <a:latin typeface="Montserrat" panose="00000500000000000000" pitchFamily="50" charset="0"/>
              </a:rPr>
              <a:t>năng</a:t>
            </a:r>
            <a:r>
              <a:rPr lang="en-US" sz="1600" dirty="0">
                <a:latin typeface="Montserrat" panose="00000500000000000000" pitchFamily="50" charset="0"/>
              </a:rPr>
              <a:t>: </a:t>
            </a:r>
            <a:r>
              <a:rPr lang="en-US" sz="1600" dirty="0" err="1">
                <a:latin typeface="Montserrat" panose="00000500000000000000" pitchFamily="50" charset="0"/>
              </a:rPr>
              <a:t>Lập</a:t>
            </a:r>
            <a:r>
              <a:rPr lang="en-US" sz="1600" dirty="0">
                <a:latin typeface="Montserrat" panose="00000500000000000000" pitchFamily="50" charset="0"/>
              </a:rPr>
              <a:t> </a:t>
            </a:r>
            <a:r>
              <a:rPr lang="en-US" sz="1600" dirty="0" err="1">
                <a:latin typeface="Montserrat" panose="00000500000000000000" pitchFamily="50" charset="0"/>
              </a:rPr>
              <a:t>trình</a:t>
            </a:r>
            <a:r>
              <a:rPr lang="en-US" sz="1600" dirty="0">
                <a:latin typeface="Montserrat" panose="00000500000000000000" pitchFamily="50" charset="0"/>
              </a:rPr>
              <a:t> C/C++, Python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latin typeface="Montserrat" panose="00000500000000000000" pitchFamily="50" charset="0"/>
              </a:rPr>
              <a:t>Định</a:t>
            </a:r>
            <a:r>
              <a:rPr lang="en-US" sz="1600" dirty="0">
                <a:latin typeface="Montserrat" panose="00000500000000000000" pitchFamily="50" charset="0"/>
              </a:rPr>
              <a:t> </a:t>
            </a:r>
            <a:r>
              <a:rPr lang="en-US" sz="1600" dirty="0" err="1">
                <a:latin typeface="Montserrat" panose="00000500000000000000" pitchFamily="50" charset="0"/>
              </a:rPr>
              <a:t>hướng</a:t>
            </a:r>
            <a:r>
              <a:rPr lang="en-US" sz="1600" dirty="0">
                <a:latin typeface="Montserrat" panose="00000500000000000000" pitchFamily="50" charset="0"/>
              </a:rPr>
              <a:t>: </a:t>
            </a:r>
            <a:r>
              <a:rPr lang="en-US" sz="1600" dirty="0" err="1">
                <a:latin typeface="Montserrat" panose="00000500000000000000" pitchFamily="50" charset="0"/>
              </a:rPr>
              <a:t>Bảo</a:t>
            </a:r>
            <a:r>
              <a:rPr lang="en-US" sz="1600" dirty="0">
                <a:latin typeface="Montserrat" panose="00000500000000000000" pitchFamily="50" charset="0"/>
              </a:rPr>
              <a:t> </a:t>
            </a:r>
            <a:r>
              <a:rPr lang="en-US" sz="1600" dirty="0" err="1">
                <a:latin typeface="Montserrat" panose="00000500000000000000" pitchFamily="50" charset="0"/>
              </a:rPr>
              <a:t>mật</a:t>
            </a:r>
            <a:r>
              <a:rPr lang="en-US" sz="1600" dirty="0">
                <a:latin typeface="Montserrat" panose="00000500000000000000" pitchFamily="50" charset="0"/>
              </a:rPr>
              <a:t>, </a:t>
            </a:r>
            <a:r>
              <a:rPr lang="en-US" sz="1600" dirty="0" err="1">
                <a:latin typeface="Montserrat" panose="00000500000000000000" pitchFamily="50" charset="0"/>
              </a:rPr>
              <a:t>Lập</a:t>
            </a:r>
            <a:r>
              <a:rPr lang="en-US" sz="1600" dirty="0">
                <a:latin typeface="Montserrat" panose="00000500000000000000" pitchFamily="50" charset="0"/>
              </a:rPr>
              <a:t> </a:t>
            </a:r>
            <a:r>
              <a:rPr lang="en-US" sz="1600" dirty="0" err="1">
                <a:latin typeface="Montserrat" panose="00000500000000000000" pitchFamily="50" charset="0"/>
              </a:rPr>
              <a:t>trình</a:t>
            </a:r>
            <a:endParaRPr sz="1600" dirty="0">
              <a:latin typeface="Montserrat" panose="00000500000000000000" pitchFamily="50" charset="0"/>
            </a:endParaRPr>
          </a:p>
        </p:txBody>
      </p:sp>
      <p:sp>
        <p:nvSpPr>
          <p:cNvPr id="770" name="Google Shape;770;p14"/>
          <p:cNvSpPr txBox="1">
            <a:spLocks noGrp="1"/>
          </p:cNvSpPr>
          <p:nvPr>
            <p:ph type="sldNum" idx="12"/>
          </p:nvPr>
        </p:nvSpPr>
        <p:spPr>
          <a:xfrm>
            <a:off x="4297650" y="492257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6B40F814-E7D9-0A30-F763-85A432B32316}"/>
              </a:ext>
            </a:extLst>
          </p:cNvPr>
          <p:cNvSpPr/>
          <p:nvPr/>
        </p:nvSpPr>
        <p:spPr>
          <a:xfrm>
            <a:off x="3321322" y="113676"/>
            <a:ext cx="2501357" cy="2271284"/>
          </a:xfrm>
          <a:prstGeom prst="hexagon">
            <a:avLst>
              <a:gd name="adj" fmla="val 28481"/>
              <a:gd name="vf" fmla="val 115470"/>
            </a:avLst>
          </a:prstGeom>
          <a:blipFill>
            <a:blip r:embed="rId3"/>
            <a:stretch>
              <a:fillRect l="-17634" t="-31962" r="-1683" b="-695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7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5"/>
          <p:cNvSpPr txBox="1">
            <a:spLocks noGrp="1"/>
          </p:cNvSpPr>
          <p:nvPr>
            <p:ph type="ctrTitle"/>
          </p:nvPr>
        </p:nvSpPr>
        <p:spPr>
          <a:xfrm>
            <a:off x="1953550" y="1725590"/>
            <a:ext cx="5236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#9Slide01 Tieu de ngan" panose="00000800000000000000" pitchFamily="2" charset="0"/>
              </a:rPr>
              <a:t>1.</a:t>
            </a:r>
            <a:endParaRPr dirty="0">
              <a:latin typeface="#9Slide01 Tieu de ngan" panose="000008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#9Slide01 Tieu de ngan" panose="00000800000000000000" pitchFamily="2" charset="0"/>
            </a:endParaRPr>
          </a:p>
        </p:txBody>
      </p:sp>
      <p:sp>
        <p:nvSpPr>
          <p:cNvPr id="776" name="Google Shape;776;p15"/>
          <p:cNvSpPr txBox="1">
            <a:spLocks noGrp="1"/>
          </p:cNvSpPr>
          <p:nvPr>
            <p:ph type="subTitle" idx="1"/>
          </p:nvPr>
        </p:nvSpPr>
        <p:spPr>
          <a:xfrm>
            <a:off x="1953600" y="2492990"/>
            <a:ext cx="5236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 panose="00000A00000000000000" pitchFamily="50" charset="0"/>
              </a:rPr>
              <a:t>GIỚI THIỆU CHUNG</a:t>
            </a:r>
            <a:endParaRPr dirty="0">
              <a:latin typeface="Montserrat Black" panose="00000A00000000000000" pitchFamily="5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FE0EA-2D53-1A30-83FD-11B4203C8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97800" y="1702863"/>
            <a:ext cx="5206299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xu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hướng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phát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những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năm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gần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đây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du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lịch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những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ngành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độ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tăng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trưởng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cao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nhất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cả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nước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nay,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khách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sạn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nhà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nghỉ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phải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trực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tiếp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tiếp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nhận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khối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lượng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lớn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thường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xuyên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nhiều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loại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khách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cùng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hàng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loạt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dịch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vụ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phát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sinh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theo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nhu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cầu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khách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50" charset="0"/>
              <a:ea typeface="#9Slide02 Noi dung dai" panose="02000000000000000000" pitchFamily="2" charset="0"/>
              <a:cs typeface="Times New Roman" panose="02020603050405020304" pitchFamily="18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Do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công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việc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hoạt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kinh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doanh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khách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sạn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ngày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càng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phức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tạp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hơn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đòi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hỏi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cần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thống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tối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giản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dễ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dàng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tối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hóa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hiệu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quả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quản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lý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cũng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như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danh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thu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Khách</a:t>
            </a:r>
            <a:r>
              <a:rPr lang="en-US" altLang="en-US" sz="1600" dirty="0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ontserrat" panose="00000500000000000000" pitchFamily="50" charset="0"/>
                <a:ea typeface="#9Slide02 Noi dung dai" panose="02000000000000000000" pitchFamily="2" charset="0"/>
                <a:cs typeface="Times New Roman" panose="02020603050405020304" pitchFamily="18" charset="0"/>
              </a:rPr>
              <a:t>sạn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50" charset="0"/>
              <a:ea typeface="#9Slide02 Noi dung dai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AD336-2D7F-6D24-3819-D7C60435A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2" y="1950931"/>
            <a:ext cx="1467979" cy="2201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962E4A-6C32-7482-63CE-890F6EF8E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032" y="225648"/>
            <a:ext cx="2117935" cy="14119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8936E-77DF-DBA7-F2CC-A91137667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49" y="1950931"/>
            <a:ext cx="1808461" cy="2167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7"/>
          <p:cNvSpPr txBox="1">
            <a:spLocks noGrp="1"/>
          </p:cNvSpPr>
          <p:nvPr>
            <p:ph type="title"/>
          </p:nvPr>
        </p:nvSpPr>
        <p:spPr>
          <a:xfrm>
            <a:off x="1399430" y="2470125"/>
            <a:ext cx="323353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50" charset="0"/>
              </a:rPr>
              <a:t>Ngôn ngữ lập trình và các công cụ hỗ trợ</a:t>
            </a:r>
            <a:endParaRPr dirty="0">
              <a:latin typeface="Montserrat" panose="00000500000000000000" pitchFamily="50" charset="0"/>
            </a:endParaRPr>
          </a:p>
        </p:txBody>
      </p:sp>
      <p:sp>
        <p:nvSpPr>
          <p:cNvPr id="788" name="Google Shape;788;p17"/>
          <p:cNvSpPr txBox="1">
            <a:spLocks noGrp="1"/>
          </p:cNvSpPr>
          <p:nvPr>
            <p:ph type="body" idx="1"/>
          </p:nvPr>
        </p:nvSpPr>
        <p:spPr>
          <a:xfrm>
            <a:off x="4957823" y="927082"/>
            <a:ext cx="3622297" cy="30860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NNLT: C# (ASP.NET CORE WEB API)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Entity </a:t>
            </a:r>
            <a:r>
              <a:rPr lang="en-US" sz="2000" dirty="0" err="1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Frameworkcore</a:t>
            </a:r>
            <a:endParaRPr lang="en-US" sz="2000" dirty="0">
              <a:latin typeface="#9Slide02 Noi dung dai" panose="02000000000000000000" pitchFamily="2" charset="0"/>
              <a:ea typeface="#9Slide02 Noi dung dai" panose="02000000000000000000" pitchFamily="2" charset="0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Azure Data Studio (</a:t>
            </a:r>
            <a:r>
              <a:rPr lang="en-US" sz="2000" dirty="0" err="1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SQLServer</a:t>
            </a:r>
            <a:r>
              <a:rPr lang="en-US" sz="2000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Visual Studio Code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Azure DevOps (SCM)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>
                <a:latin typeface="#9Slide02 Noi dung dai" panose="02000000000000000000" pitchFamily="2" charset="0"/>
                <a:ea typeface="#9Slide02 Noi dung dai" panose="02000000000000000000" pitchFamily="2" charset="0"/>
              </a:rPr>
              <a:t>SWAGGER UI</a:t>
            </a:r>
            <a:endParaRPr dirty="0">
              <a:latin typeface="#9Slide02 Noi dung dai" panose="02000000000000000000" pitchFamily="2" charset="0"/>
              <a:ea typeface="#9Slide02 Noi dung dai" panose="02000000000000000000" pitchFamily="2" charset="0"/>
            </a:endParaRPr>
          </a:p>
        </p:txBody>
      </p:sp>
      <p:sp>
        <p:nvSpPr>
          <p:cNvPr id="789" name="Google Shape;789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2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7"/>
          <p:cNvSpPr txBox="1">
            <a:spLocks noGrp="1"/>
          </p:cNvSpPr>
          <p:nvPr>
            <p:ph type="title"/>
          </p:nvPr>
        </p:nvSpPr>
        <p:spPr>
          <a:xfrm>
            <a:off x="1315500" y="393649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#9Slide01 Tieu de ngan" panose="00000800000000000000" pitchFamily="2" charset="0"/>
              </a:rPr>
              <a:t>Mô tả bài toán</a:t>
            </a:r>
            <a:endParaRPr dirty="0">
              <a:latin typeface="#9Slide01 Tieu de ngan" panose="00000800000000000000" pitchFamily="2" charset="0"/>
            </a:endParaRPr>
          </a:p>
        </p:txBody>
      </p:sp>
      <p:sp>
        <p:nvSpPr>
          <p:cNvPr id="788" name="Google Shape;788;p17"/>
          <p:cNvSpPr txBox="1">
            <a:spLocks noGrp="1"/>
          </p:cNvSpPr>
          <p:nvPr>
            <p:ph type="body" idx="1"/>
          </p:nvPr>
        </p:nvSpPr>
        <p:spPr>
          <a:xfrm>
            <a:off x="1716912" y="1787267"/>
            <a:ext cx="5710177" cy="19969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Viết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1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chương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trình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quản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lý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nhà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nghỉ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endParaRPr sz="2000" dirty="0">
              <a:latin typeface="Montserrat" panose="00000500000000000000" pitchFamily="50" charset="0"/>
              <a:ea typeface="#9Slide02 Noi dung dai" panose="02000000000000000000" pitchFamily="2" charset="0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Cho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phép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quản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lý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các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căn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phòng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của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khách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sạn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khách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thuê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phòng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trang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thiết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bị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và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thanh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toán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cho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các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phòng</a:t>
            </a:r>
            <a:endParaRPr sz="2000" dirty="0">
              <a:latin typeface="Montserrat" panose="00000500000000000000" pitchFamily="50" charset="0"/>
              <a:ea typeface="#9Slide02 Noi dung dai" panose="02000000000000000000" pitchFamily="2" charset="0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Nhân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viên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có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thể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cập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nhật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tình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trạng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phòng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tính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thêm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tiền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dịch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vụ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đi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kèm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,</a:t>
            </a:r>
          </a:p>
          <a:p>
            <a:pPr marL="76200" lvl="0" indent="0" algn="just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Montserrat" panose="00000500000000000000" pitchFamily="50" charset="0"/>
              <a:ea typeface="#9Slide02 Noi dung dai" panose="02000000000000000000" pitchFamily="2" charset="0"/>
            </a:endParaRPr>
          </a:p>
        </p:txBody>
      </p:sp>
      <p:sp>
        <p:nvSpPr>
          <p:cNvPr id="789" name="Google Shape;789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7"/>
          <p:cNvSpPr txBox="1">
            <a:spLocks noGrp="1"/>
          </p:cNvSpPr>
          <p:nvPr>
            <p:ph type="title"/>
          </p:nvPr>
        </p:nvSpPr>
        <p:spPr>
          <a:xfrm>
            <a:off x="1315500" y="974123"/>
            <a:ext cx="6513000" cy="62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 panose="00000A00000000000000" pitchFamily="50" charset="0"/>
              </a:rPr>
              <a:t>TẠI SAO CẦN CÓ PHẦN MỀM QUẢN LÝ NHÀ NGHỈ</a:t>
            </a:r>
            <a:endParaRPr dirty="0">
              <a:latin typeface="Montserrat Black" panose="00000A00000000000000" pitchFamily="50" charset="0"/>
            </a:endParaRPr>
          </a:p>
        </p:txBody>
      </p:sp>
      <p:sp>
        <p:nvSpPr>
          <p:cNvPr id="788" name="Google Shape;788;p17"/>
          <p:cNvSpPr txBox="1">
            <a:spLocks noGrp="1"/>
          </p:cNvSpPr>
          <p:nvPr>
            <p:ph type="body" idx="1"/>
          </p:nvPr>
        </p:nvSpPr>
        <p:spPr>
          <a:xfrm>
            <a:off x="335280" y="1824437"/>
            <a:ext cx="8473440" cy="269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Các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phần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mềm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quản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lý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sẽ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giúp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cho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Nhân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viên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dễ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dàng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nắm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bắt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thông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tin,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nhu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cầu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của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Khách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</a:p>
          <a:p>
            <a:pPr marL="76200" lvl="0" indent="0" algn="just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=&gt;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Dễ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dàng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cung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cấp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được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các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dịch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vụ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tương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ứng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phục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vụ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khách</a:t>
            </a:r>
            <a:endParaRPr lang="en-US" sz="2000" dirty="0">
              <a:latin typeface="Montserrat" panose="00000500000000000000" pitchFamily="50" charset="0"/>
              <a:ea typeface="#9Slide02 Noi dung dai" panose="02000000000000000000" pitchFamily="2" charset="0"/>
            </a:endParaRPr>
          </a:p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Tự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động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hóa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các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tác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vụ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quản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lý</a:t>
            </a:r>
            <a:endParaRPr lang="en-US" sz="2000" dirty="0">
              <a:latin typeface="Montserrat" panose="00000500000000000000" pitchFamily="50" charset="0"/>
              <a:ea typeface="#9Slide02 Noi dung dai" panose="02000000000000000000" pitchFamily="2" charset="0"/>
            </a:endParaRPr>
          </a:p>
          <a:p>
            <a:pPr marL="76200" indent="0" algn="just">
              <a:buNone/>
            </a:pP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=&gt;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Tiết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kiệm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thời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gian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tăng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năng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suất</a:t>
            </a:r>
            <a:endParaRPr lang="en-US" sz="2000" dirty="0">
              <a:latin typeface="Montserrat" panose="00000500000000000000" pitchFamily="50" charset="0"/>
              <a:ea typeface="#9Slide02 Noi dung dai" panose="02000000000000000000" pitchFamily="2" charset="0"/>
            </a:endParaRPr>
          </a:p>
          <a:p>
            <a:pPr marL="457200" lvl="0" indent="-381000" algn="just" rtl="0">
              <a:spcBef>
                <a:spcPts val="600"/>
              </a:spcBef>
              <a:spcAft>
                <a:spcPts val="0"/>
              </a:spcAft>
              <a:buSzPts val="2400"/>
              <a:buChar char="⋆"/>
            </a:pP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Giúp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cho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việc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sắp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xếp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đặt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phòng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trở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nên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thật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là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dễ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dàng</a:t>
            </a:r>
            <a:endParaRPr lang="en-US" sz="2000" dirty="0">
              <a:latin typeface="Montserrat" panose="00000500000000000000" pitchFamily="50" charset="0"/>
              <a:ea typeface="#9Slide02 Noi dung dai" panose="02000000000000000000" pitchFamily="2" charset="0"/>
            </a:endParaRPr>
          </a:p>
          <a:p>
            <a:pPr marL="76200" lvl="0" indent="0" algn="just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=&gt;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Tăng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trải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nghiệm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cho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khách</a:t>
            </a:r>
            <a:r>
              <a:rPr lang="en-US" sz="2000" dirty="0">
                <a:latin typeface="Montserrat" panose="00000500000000000000" pitchFamily="50" charset="0"/>
                <a:ea typeface="#9Slide02 Noi dung dai" panose="020000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  <a:ea typeface="#9Slide02 Noi dung dai" panose="02000000000000000000" pitchFamily="2" charset="0"/>
              </a:rPr>
              <a:t>hàng</a:t>
            </a:r>
            <a:endParaRPr dirty="0">
              <a:latin typeface="Montserrat" panose="00000500000000000000" pitchFamily="50" charset="0"/>
              <a:ea typeface="#9Slide02 Noi dung dai" panose="02000000000000000000" pitchFamily="2" charset="0"/>
            </a:endParaRPr>
          </a:p>
        </p:txBody>
      </p:sp>
      <p:sp>
        <p:nvSpPr>
          <p:cNvPr id="789" name="Google Shape;789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175706"/>
      </p:ext>
    </p:extLst>
  </p:cSld>
  <p:clrMapOvr>
    <a:masterClrMapping/>
  </p:clrMapOvr>
</p:sld>
</file>

<file path=ppt/theme/theme1.xml><?xml version="1.0" encoding="utf-8"?>
<a:theme xmlns:a="http://schemas.openxmlformats.org/drawingml/2006/main" name="Iris template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9D3B1A3CBCA94C9C619CD08E0E4046" ma:contentTypeVersion="10" ma:contentTypeDescription="Create a new document." ma:contentTypeScope="" ma:versionID="dba39c21be4231611f2d29cfb42556d0">
  <xsd:schema xmlns:xsd="http://www.w3.org/2001/XMLSchema" xmlns:xs="http://www.w3.org/2001/XMLSchema" xmlns:p="http://schemas.microsoft.com/office/2006/metadata/properties" xmlns:ns3="520977d3-e5b6-4195-9522-2071cc7a7d60" xmlns:ns4="ff7972f0-e6b1-4e81-bd6d-6d5a7ea56092" targetNamespace="http://schemas.microsoft.com/office/2006/metadata/properties" ma:root="true" ma:fieldsID="3b9a6b9c9692d2e8910455e46bb322bd" ns3:_="" ns4:_="">
    <xsd:import namespace="520977d3-e5b6-4195-9522-2071cc7a7d60"/>
    <xsd:import namespace="ff7972f0-e6b1-4e81-bd6d-6d5a7ea560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0977d3-e5b6-4195-9522-2071cc7a7d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7972f0-e6b1-4e81-bd6d-6d5a7ea56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B1C17A-9BF3-480A-901D-FAD37AB3FB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0977d3-e5b6-4195-9522-2071cc7a7d60"/>
    <ds:schemaRef ds:uri="ff7972f0-e6b1-4e81-bd6d-6d5a7ea56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229BAF-DB32-4412-8F2B-8C6C3233EDC8}">
  <ds:schemaRefs>
    <ds:schemaRef ds:uri="ff7972f0-e6b1-4e81-bd6d-6d5a7ea56092"/>
    <ds:schemaRef ds:uri="http://purl.org/dc/dcmitype/"/>
    <ds:schemaRef ds:uri="http://schemas.microsoft.com/office/2006/documentManagement/types"/>
    <ds:schemaRef ds:uri="520977d3-e5b6-4195-9522-2071cc7a7d60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8B404AB-E1BA-43A0-9BDE-C31797040A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906</Words>
  <Application>Microsoft Office PowerPoint</Application>
  <PresentationFormat>On-screen Show (16:9)</PresentationFormat>
  <Paragraphs>101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Abel</vt:lpstr>
      <vt:lpstr>#9Slide02 Noi dung dai</vt:lpstr>
      <vt:lpstr>Calibri</vt:lpstr>
      <vt:lpstr>Montserrat Medium</vt:lpstr>
      <vt:lpstr>Arial</vt:lpstr>
      <vt:lpstr>Montserrat Black</vt:lpstr>
      <vt:lpstr>#9Slide01 Tieu de ngan</vt:lpstr>
      <vt:lpstr>Megrim</vt:lpstr>
      <vt:lpstr>Montserrat</vt:lpstr>
      <vt:lpstr>Iris template</vt:lpstr>
      <vt:lpstr>KY THUAT LAP TRINH</vt:lpstr>
      <vt:lpstr>XAY DUNG PHAN MEM QUAN LY NHA NGHI BANG RESTFULL API</vt:lpstr>
      <vt:lpstr>Konnichiha</vt:lpstr>
      <vt:lpstr>AYO WHAT’S UPPP</vt:lpstr>
      <vt:lpstr>1. </vt:lpstr>
      <vt:lpstr>PowerPoint Presentation</vt:lpstr>
      <vt:lpstr>Ngôn ngữ lập trình và các công cụ hỗ trợ</vt:lpstr>
      <vt:lpstr>Mô tả bài toán</vt:lpstr>
      <vt:lpstr>TẠI SAO CẦN CÓ PHẦN MỀM QUẢN LÝ NHÀ NGHỈ</vt:lpstr>
      <vt:lpstr>Người sử dụng hệ thống</vt:lpstr>
      <vt:lpstr>PowerPoint Presentation</vt:lpstr>
      <vt:lpstr>Triển khai chương trình</vt:lpstr>
      <vt:lpstr>PowerPoint Presentation</vt:lpstr>
      <vt:lpstr>Sơ đồ chức năng hệ thống</vt:lpstr>
      <vt:lpstr>PowerPoint Presentation</vt:lpstr>
      <vt:lpstr>PowerPoint Presentation</vt:lpstr>
      <vt:lpstr>Phân tích chức năng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DIAGRAM</vt:lpstr>
      <vt:lpstr>PowerPoint Presentation</vt:lpstr>
      <vt:lpstr>Phân tích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Nguyen Hoang Lam 20203882</cp:lastModifiedBy>
  <cp:revision>26</cp:revision>
  <dcterms:modified xsi:type="dcterms:W3CDTF">2023-02-26T16:34:38Z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0x0101006D9D3B1A3CBCA94C9C619CD08E0E4046</vt:lpwstr>
  </property>
</Properties>
</file>